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45299" autoAdjust="0"/>
  </p:normalViewPr>
  <p:slideViewPr>
    <p:cSldViewPr>
      <p:cViewPr>
        <p:scale>
          <a:sx n="125" d="100"/>
          <a:sy n="125" d="100"/>
        </p:scale>
        <p:origin x="-122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DD905-CDB2-4A42-889A-B66CDD0ED4C9}" type="datetimeFigureOut">
              <a:rPr lang="en-GB" smtClean="0"/>
              <a:t>09/10/2015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45CBB-3331-49B7-A5DA-6EE25C1A3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61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baseline="0" dirty="0" smtClean="0"/>
          </a:p>
          <a:p>
            <a:endParaRPr lang="en-IE" baseline="0" dirty="0" smtClean="0"/>
          </a:p>
          <a:p>
            <a:endParaRPr lang="en-IE" baseline="0" dirty="0" smtClean="0"/>
          </a:p>
          <a:p>
            <a:endParaRPr lang="en-IE" baseline="0" dirty="0" smtClean="0"/>
          </a:p>
          <a:p>
            <a:endParaRPr lang="en-IE" baseline="0" dirty="0" smtClean="0"/>
          </a:p>
          <a:p>
            <a:r>
              <a:rPr lang="en-IE" baseline="0" dirty="0" smtClean="0"/>
              <a:t>	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5412A-C623-41A2-A2D9-D686F99BFBF2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76095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IE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45CBB-3331-49B7-A5DA-6EE25C1A393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636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45CBB-3331-49B7-A5DA-6EE25C1A393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4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45CBB-3331-49B7-A5DA-6EE25C1A393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396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45CBB-3331-49B7-A5DA-6EE25C1A393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031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45CBB-3331-49B7-A5DA-6EE25C1A393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620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45CBB-3331-49B7-A5DA-6EE25C1A393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68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0C4E-FFAF-4897-B2F1-B5A0D58091E3}" type="datetime1">
              <a:rPr lang="en-GB" smtClean="0"/>
              <a:t>09/10/2015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FinCoNet - The International Financial Consumer Protection Organisation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426-D982-4E95-9111-7D62CDBFF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75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A7E85-0ABC-4FC9-B427-2BF339D68FA8}" type="datetime1">
              <a:rPr lang="en-GB" smtClean="0"/>
              <a:t>09/10/2015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FinCoNet - The International Financial Consumer Protection Organisation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426-D982-4E95-9111-7D62CDBFF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48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E1B2-DDFA-42AC-BA61-766832DC7654}" type="datetime1">
              <a:rPr lang="en-GB" smtClean="0"/>
              <a:t>09/10/2015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FinCoNet - The International Financial Consumer Protection Organisation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426-D982-4E95-9111-7D62CDBFF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792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7FB3-DBF6-46DB-908F-149DE0A5AC65}" type="datetime1">
              <a:rPr lang="en-GB" smtClean="0"/>
              <a:t>09/10/2015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FinCoNet - The International Financial Consumer Protection Organisation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426-D982-4E95-9111-7D62CDBFF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58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CFA5-FE94-4B2B-A74B-FFFB4F3E8F44}" type="datetime1">
              <a:rPr lang="en-GB" smtClean="0"/>
              <a:t>09/10/2015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FinCoNet - The International Financial Consumer Protection Organisation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426-D982-4E95-9111-7D62CDBFF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31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3FB7-AD14-4B0B-A877-4057AC0C3493}" type="datetime1">
              <a:rPr lang="en-GB" smtClean="0"/>
              <a:t>09/10/2015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FinCoNet - The International Financial Consumer Protection Organisation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426-D982-4E95-9111-7D62CDBFF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35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6601-46A5-4EF0-A1DA-61318ADB90B0}" type="datetime1">
              <a:rPr lang="en-GB" smtClean="0"/>
              <a:t>09/10/2015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FinCoNet - The International Financial Consumer Protection Organisation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426-D982-4E95-9111-7D62CDBFF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883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F4AF-33AB-4495-AEBE-321C4BC0CA3F}" type="datetime1">
              <a:rPr lang="en-GB" smtClean="0"/>
              <a:t>09/10/2015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FinCoNet - The International Financial Consumer Protection Organisation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426-D982-4E95-9111-7D62CDBFF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690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1719-C0DC-4463-9CE0-0FECDB3D18B2}" type="datetime1">
              <a:rPr lang="en-GB" smtClean="0"/>
              <a:t>09/10/2015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FinCoNet - The International Financial Consumer Protection Organisation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426-D982-4E95-9111-7D62CDBFF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86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9D75-103D-4986-9157-C70F174EAD96}" type="datetime1">
              <a:rPr lang="en-GB" smtClean="0"/>
              <a:t>09/10/2015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FinCoNet - The International Financial Consumer Protection Organisation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426-D982-4E95-9111-7D62CDBFF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563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5DF3-88B1-4043-A10C-C54432A5E7CC}" type="datetime1">
              <a:rPr lang="en-GB" smtClean="0"/>
              <a:t>09/10/2015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FinCoNet - The International Financial Consumer Protection Organisation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426-D982-4E95-9111-7D62CDBFF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06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1B358-FE2B-4836-B6DC-F768F61F4DAE}" type="datetime1">
              <a:rPr lang="en-GB" smtClean="0"/>
              <a:t>09/10/2015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FinCoNet - The International Financial Consumer Protection Organisation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E2426-D982-4E95-9111-7D62CDBFF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42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147185"/>
            <a:ext cx="8229600" cy="2079823"/>
          </a:xfrm>
        </p:spPr>
        <p:txBody>
          <a:bodyPr>
            <a:normAutofit fontScale="90000"/>
          </a:bodyPr>
          <a:lstStyle/>
          <a:p>
            <a:pPr algn="ctr"/>
            <a:r>
              <a:rPr lang="en-IE" b="1" dirty="0" smtClean="0">
                <a:solidFill>
                  <a:schemeClr val="tx1"/>
                </a:solidFill>
              </a:rPr>
              <a:t>FinCoNet</a:t>
            </a:r>
            <a:br>
              <a:rPr lang="en-IE" b="1" dirty="0" smtClean="0">
                <a:solidFill>
                  <a:schemeClr val="tx1"/>
                </a:solidFill>
              </a:rPr>
            </a:br>
            <a:r>
              <a:rPr lang="en-IE" b="1" dirty="0" smtClean="0">
                <a:solidFill>
                  <a:schemeClr val="tx1"/>
                </a:solidFill>
              </a:rPr>
              <a:t>Annual General Meeting</a:t>
            </a:r>
            <a:r>
              <a:rPr lang="en-IE" b="1" dirty="0" smtClean="0"/>
              <a:t/>
            </a:r>
            <a:br>
              <a:rPr lang="en-IE" b="1" dirty="0" smtClean="0"/>
            </a:br>
            <a:r>
              <a:rPr lang="en-IE" sz="3600" i="1" dirty="0" smtClean="0"/>
              <a:t>Workshop I: Strategic Priorities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sz="2200" dirty="0"/>
              <a:t/>
            </a:r>
            <a:br>
              <a:rPr lang="en-IE" sz="2200" dirty="0"/>
            </a:br>
            <a:r>
              <a:rPr lang="en-IE" sz="2200" dirty="0" smtClean="0"/>
              <a:t>15</a:t>
            </a:r>
            <a:r>
              <a:rPr lang="en-IE" sz="2200" baseline="30000" dirty="0" smtClean="0"/>
              <a:t>th</a:t>
            </a:r>
            <a:r>
              <a:rPr lang="en-IE" sz="2200" dirty="0" smtClean="0"/>
              <a:t> October 2015, Cape Town</a:t>
            </a:r>
            <a:endParaRPr lang="en-IE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95536" y="4725144"/>
            <a:ext cx="8604448" cy="8640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IE" sz="1800" dirty="0" smtClean="0"/>
              <a:t>Bernard Sheridan, Director of Consumer Protection, Central Bank of Ireland</a:t>
            </a:r>
          </a:p>
          <a:p>
            <a:pPr marL="0" indent="0" algn="ctr">
              <a:buNone/>
            </a:pPr>
            <a:r>
              <a:rPr lang="en-IE" sz="1800" dirty="0" smtClean="0"/>
              <a:t>Chair of  </a:t>
            </a:r>
            <a:r>
              <a:rPr lang="en-IE" sz="1800" dirty="0" err="1" smtClean="0"/>
              <a:t>FinCoNet</a:t>
            </a:r>
            <a:endParaRPr lang="en-IE" sz="1800" dirty="0" smtClean="0"/>
          </a:p>
          <a:p>
            <a:pPr marL="0" indent="0" algn="ctr">
              <a:buNone/>
            </a:pPr>
            <a:r>
              <a:rPr lang="en-IE" sz="1800" dirty="0" smtClean="0"/>
              <a:t>and</a:t>
            </a:r>
          </a:p>
          <a:p>
            <a:pPr marL="0" indent="0" algn="ctr">
              <a:buNone/>
            </a:pPr>
            <a:r>
              <a:rPr lang="en-IE" sz="1800" dirty="0" smtClean="0"/>
              <a:t>Greg Kirk, Senior Executive Leader, Australian Securities and Investments Commission (ASIC) Member of Governing Council of </a:t>
            </a:r>
            <a:r>
              <a:rPr lang="en-IE" sz="1800" dirty="0" err="1" smtClean="0"/>
              <a:t>FinCoNet</a:t>
            </a:r>
            <a:endParaRPr lang="en-IE" sz="1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04664"/>
            <a:ext cx="3635896" cy="1742521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FinCoNet</a:t>
            </a:r>
            <a:r>
              <a:rPr lang="en-US" dirty="0" smtClean="0"/>
              <a:t> - The International Financial Consumer Protection </a:t>
            </a:r>
            <a:r>
              <a:rPr lang="en-US" dirty="0" err="1" smtClean="0"/>
              <a:t>Organisation</a:t>
            </a:r>
            <a:r>
              <a:rPr lang="en-US" dirty="0" smtClean="0"/>
              <a:t> 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E07E-9045-4DCE-9CDF-3DDB1256D534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4876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48" y="119675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IE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Consumer protection – challenges in delivering</a:t>
            </a:r>
            <a:endParaRPr lang="en-GB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4848" y="1988840"/>
            <a:ext cx="8229600" cy="4525963"/>
          </a:xfrm>
        </p:spPr>
        <p:txBody>
          <a:bodyPr/>
          <a:lstStyle/>
          <a:p>
            <a:r>
              <a:rPr lang="en-IE" sz="1300" dirty="0">
                <a:latin typeface="Verdana" pitchFamily="34" charset="0"/>
                <a:ea typeface="Verdana" pitchFamily="34" charset="0"/>
                <a:cs typeface="Verdana" pitchFamily="34" charset="0"/>
              </a:rPr>
              <a:t>Consumer protection very challenging area – important role impacting on the daily lives of consumers – banking, credit, payments – changing and dynamic environment</a:t>
            </a:r>
          </a:p>
          <a:p>
            <a:pPr lvl="0"/>
            <a:r>
              <a:rPr lang="en-GB" sz="1300" dirty="0">
                <a:latin typeface="Verdana" pitchFamily="34" charset="0"/>
                <a:ea typeface="Verdana" pitchFamily="34" charset="0"/>
                <a:cs typeface="Verdana" pitchFamily="34" charset="0"/>
              </a:rPr>
              <a:t>Consumer protection – focus is on assessing the risks to consumers and addressing those risks</a:t>
            </a:r>
          </a:p>
          <a:p>
            <a:pPr lvl="0"/>
            <a:r>
              <a:rPr lang="en-GB" sz="1300" dirty="0">
                <a:latin typeface="Verdana" pitchFamily="34" charset="0"/>
                <a:ea typeface="Verdana" pitchFamily="34" charset="0"/>
                <a:cs typeface="Verdana" pitchFamily="34" charset="0"/>
              </a:rPr>
              <a:t>Outcomes focussed – viewed from perspective of the consumer (best interest test) and not from the firm</a:t>
            </a:r>
          </a:p>
          <a:p>
            <a:pPr lvl="0"/>
            <a:r>
              <a:rPr lang="en-GB" sz="1300" dirty="0">
                <a:latin typeface="Verdana" pitchFamily="34" charset="0"/>
                <a:ea typeface="Verdana" pitchFamily="34" charset="0"/>
                <a:cs typeface="Verdana" pitchFamily="34" charset="0"/>
              </a:rPr>
              <a:t>Key elements for success</a:t>
            </a:r>
          </a:p>
          <a:p>
            <a:pPr lvl="1"/>
            <a:r>
              <a:rPr lang="en-GB" sz="1300" dirty="0">
                <a:latin typeface="Verdana" pitchFamily="34" charset="0"/>
                <a:ea typeface="Verdana" pitchFamily="34" charset="0"/>
                <a:cs typeface="Verdana" pitchFamily="34" charset="0"/>
              </a:rPr>
              <a:t>Framework is fit for purpose  - legal framework, supervisory authority with the right powers</a:t>
            </a:r>
          </a:p>
          <a:p>
            <a:pPr lvl="1"/>
            <a:r>
              <a:rPr lang="en-GB" sz="1300" dirty="0">
                <a:latin typeface="Verdana" pitchFamily="34" charset="0"/>
                <a:ea typeface="Verdana" pitchFamily="34" charset="0"/>
                <a:cs typeface="Verdana" pitchFamily="34" charset="0"/>
              </a:rPr>
              <a:t>3 core functions – Gatekeeper – Supervisor/Enforcer – Policy maker/influencer/advocacy</a:t>
            </a:r>
          </a:p>
          <a:p>
            <a:pPr lvl="1"/>
            <a:r>
              <a:rPr lang="en-GB" sz="1300" dirty="0">
                <a:latin typeface="Verdana" pitchFamily="34" charset="0"/>
                <a:ea typeface="Verdana" pitchFamily="34" charset="0"/>
                <a:cs typeface="Verdana" pitchFamily="34" charset="0"/>
              </a:rPr>
              <a:t>Consumer focussed culture exists within firms from top down – boards/CEOs, incentive structures, internal governance (including product oversight) and control  framework to monitor</a:t>
            </a:r>
          </a:p>
          <a:p>
            <a:pPr lvl="1"/>
            <a:r>
              <a:rPr lang="en-GB" sz="1300" dirty="0">
                <a:latin typeface="Verdana" pitchFamily="34" charset="0"/>
                <a:ea typeface="Verdana" pitchFamily="34" charset="0"/>
                <a:cs typeface="Verdana" pitchFamily="34" charset="0"/>
              </a:rPr>
              <a:t>Strong monitoring and enforcing of rules with a focus on appropriate redress as well as compliance</a:t>
            </a:r>
          </a:p>
          <a:p>
            <a:pPr lvl="1"/>
            <a:r>
              <a:rPr lang="en-GB" sz="1300" dirty="0">
                <a:latin typeface="Verdana" pitchFamily="34" charset="0"/>
                <a:ea typeface="Verdana" pitchFamily="34" charset="0"/>
                <a:cs typeface="Verdana" pitchFamily="34" charset="0"/>
              </a:rPr>
              <a:t>Confidence of consumers that firms acting in their interests and regulators doing their job</a:t>
            </a:r>
          </a:p>
          <a:p>
            <a:pPr lvl="0"/>
            <a:r>
              <a:rPr lang="en-GB" sz="1300" dirty="0">
                <a:latin typeface="Verdana" pitchFamily="34" charset="0"/>
                <a:ea typeface="Verdana" pitchFamily="34" charset="0"/>
                <a:cs typeface="Verdana" pitchFamily="34" charset="0"/>
              </a:rPr>
              <a:t>Key is to embed long-term sustainable practices which deliver the right outcomes</a:t>
            </a:r>
          </a:p>
          <a:p>
            <a:endParaRPr lang="en-I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88640"/>
            <a:ext cx="3600400" cy="1368152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FinCoNet - The International Financial Consumer Protection Organisation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426-D982-4E95-9111-7D62CDBFF7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248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5027" y="126876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IE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Role of </a:t>
            </a:r>
            <a:r>
              <a:rPr lang="en-IE" sz="28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FinCoNet</a:t>
            </a:r>
            <a:endParaRPr lang="en-IE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I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The purpose of </a:t>
            </a:r>
            <a:r>
              <a:rPr lang="en-IE" sz="24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FinCoNet</a:t>
            </a:r>
            <a:r>
              <a:rPr lang="en-I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can be summarised as</a:t>
            </a:r>
            <a:r>
              <a:rPr lang="en-IE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endParaRPr lang="en-IE" sz="24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IE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IE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Facilitating </a:t>
            </a:r>
            <a:r>
              <a:rPr lang="en-I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and promoting </a:t>
            </a:r>
            <a:r>
              <a:rPr lang="en-IE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international co-operation in the promotion of international standards of regulation, oversight and enforcement on the matter of financial consumer protection and facilitating contact between supervisory authorities and other relevant parties. </a:t>
            </a:r>
          </a:p>
          <a:p>
            <a:r>
              <a:rPr lang="en-I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lang="en-IE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roviding </a:t>
            </a:r>
            <a:r>
              <a:rPr lang="en-IE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a worldwide forum of supervisors for policy dialogue and exchange of information on financial consumer protection; </a:t>
            </a:r>
          </a:p>
          <a:p>
            <a:r>
              <a:rPr lang="en-IE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Influencing </a:t>
            </a:r>
            <a:r>
              <a:rPr lang="en-I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and participating </a:t>
            </a:r>
            <a:r>
              <a:rPr lang="en-IE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in the work of relevant international bodies in the area of financial consumer protection and contribute to advancing the G20’s financial consumer protection agenda ; </a:t>
            </a:r>
          </a:p>
          <a:p>
            <a:r>
              <a:rPr lang="en-IE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IE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ssessing </a:t>
            </a:r>
            <a:r>
              <a:rPr lang="en-IE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the strengths and weaknesses of existing institutional arrangement models of supervisory authorities and identifying effective approaches that can assist financial consumer protection supervisors in carrying out their responsibilities </a:t>
            </a:r>
          </a:p>
          <a:p>
            <a:endParaRPr lang="en-IE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IE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Member-based </a:t>
            </a:r>
            <a:r>
              <a:rPr lang="en-IE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and member-lead</a:t>
            </a:r>
          </a:p>
          <a:p>
            <a:endParaRPr lang="en-I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88640"/>
            <a:ext cx="3600400" cy="1368152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FinCoNet - The International Financial Consumer Protection Organisation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426-D982-4E95-9111-7D62CDBFF7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887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4848" y="134076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IE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Particular Challenges</a:t>
            </a:r>
            <a:endParaRPr lang="en-IE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4525963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Delivering these objectives against a background of diverse national regulatory set-ups for protecting consumers. </a:t>
            </a:r>
            <a:endParaRPr lang="en-GB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GB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No overarching international consumer protection </a:t>
            </a: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framework</a:t>
            </a:r>
            <a:r>
              <a:rPr lang="en-GB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G20/OECD high level principles on Financial Consumer Protection</a:t>
            </a:r>
          </a:p>
          <a:p>
            <a:endParaRPr lang="en-GB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No universal understanding of what consumer protection is</a:t>
            </a: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en-GB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Growing member engagement and participation.</a:t>
            </a:r>
          </a:p>
          <a:p>
            <a:endParaRPr lang="en-I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88640"/>
            <a:ext cx="3600400" cy="1368152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FinCoNet - The International Financial Consumer Protection Organisation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426-D982-4E95-9111-7D62CDBFF7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052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4848" y="155679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IE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is working well?</a:t>
            </a:r>
            <a:endParaRPr lang="en-IE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4848" y="2708920"/>
            <a:ext cx="8229600" cy="4525963"/>
          </a:xfrm>
        </p:spPr>
        <p:txBody>
          <a:bodyPr>
            <a:normAutofit/>
          </a:bodyPr>
          <a:lstStyle/>
          <a:p>
            <a:r>
              <a:rPr lang="en-IE" sz="2100" dirty="0">
                <a:latin typeface="Verdana" pitchFamily="34" charset="0"/>
                <a:ea typeface="Verdana" pitchFamily="34" charset="0"/>
                <a:cs typeface="Verdana" pitchFamily="34" charset="0"/>
              </a:rPr>
              <a:t>Organisational structure now firmly in place</a:t>
            </a:r>
          </a:p>
          <a:p>
            <a:r>
              <a:rPr lang="en-IE" sz="2100" dirty="0">
                <a:latin typeface="Verdana" pitchFamily="34" charset="0"/>
                <a:ea typeface="Verdana" pitchFamily="34" charset="0"/>
                <a:cs typeface="Verdana" pitchFamily="34" charset="0"/>
              </a:rPr>
              <a:t>Website presence in place/</a:t>
            </a:r>
            <a:r>
              <a:rPr lang="en-IE" sz="21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clearspace</a:t>
            </a:r>
            <a:r>
              <a:rPr lang="en-IE" sz="2100" dirty="0">
                <a:latin typeface="Verdana" pitchFamily="34" charset="0"/>
                <a:ea typeface="Verdana" pitchFamily="34" charset="0"/>
                <a:cs typeface="Verdana" pitchFamily="34" charset="0"/>
              </a:rPr>
              <a:t> for members</a:t>
            </a:r>
          </a:p>
          <a:p>
            <a:r>
              <a:rPr lang="en-IE" sz="2100" dirty="0">
                <a:latin typeface="Verdana" pitchFamily="34" charset="0"/>
                <a:ea typeface="Verdana" pitchFamily="34" charset="0"/>
                <a:cs typeface="Verdana" pitchFamily="34" charset="0"/>
              </a:rPr>
              <a:t>Funding for current model </a:t>
            </a:r>
          </a:p>
          <a:p>
            <a:r>
              <a:rPr lang="en-IE" sz="2100" dirty="0">
                <a:latin typeface="Verdana" pitchFamily="34" charset="0"/>
                <a:ea typeface="Verdana" pitchFamily="34" charset="0"/>
                <a:cs typeface="Verdana" pitchFamily="34" charset="0"/>
              </a:rPr>
              <a:t>Governing Council membership and participation</a:t>
            </a:r>
          </a:p>
          <a:p>
            <a:r>
              <a:rPr lang="en-IE" sz="2100" dirty="0">
                <a:latin typeface="Verdana" pitchFamily="34" charset="0"/>
                <a:ea typeface="Verdana" pitchFamily="34" charset="0"/>
                <a:cs typeface="Verdana" pitchFamily="34" charset="0"/>
              </a:rPr>
              <a:t>OECD co-operation agreement/support</a:t>
            </a:r>
          </a:p>
          <a:p>
            <a:r>
              <a:rPr lang="en-IE" sz="2100" dirty="0">
                <a:latin typeface="Verdana" pitchFamily="34" charset="0"/>
                <a:ea typeface="Verdana" pitchFamily="34" charset="0"/>
                <a:cs typeface="Verdana" pitchFamily="34" charset="0"/>
              </a:rPr>
              <a:t>Priority issues identified with work progressing on three topics</a:t>
            </a:r>
          </a:p>
          <a:p>
            <a:r>
              <a:rPr lang="en-IE" sz="2100" dirty="0">
                <a:latin typeface="Verdana" pitchFamily="34" charset="0"/>
                <a:ea typeface="Verdana" pitchFamily="34" charset="0"/>
                <a:cs typeface="Verdana" pitchFamily="34" charset="0"/>
              </a:rPr>
              <a:t>Exchange of information on current issues – newsletter/website</a:t>
            </a:r>
          </a:p>
          <a:p>
            <a:endParaRPr lang="en-I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88640"/>
            <a:ext cx="3600400" cy="1368152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FinCoNet - The International Financial Consumer Protection Organisation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426-D982-4E95-9111-7D62CDBFF77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909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IE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is working well? (contd.)</a:t>
            </a:r>
            <a:endParaRPr lang="en-IE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4525963"/>
          </a:xfrm>
        </p:spPr>
        <p:txBody>
          <a:bodyPr>
            <a:normAutofit/>
          </a:bodyPr>
          <a:lstStyle/>
          <a:p>
            <a:r>
              <a:rPr lang="en-IE" sz="2100" dirty="0">
                <a:latin typeface="Verdana" pitchFamily="34" charset="0"/>
                <a:ea typeface="Verdana" pitchFamily="34" charset="0"/>
                <a:cs typeface="Verdana" pitchFamily="34" charset="0"/>
              </a:rPr>
              <a:t>Membership continues to grow (slowly)</a:t>
            </a:r>
          </a:p>
          <a:p>
            <a:r>
              <a:rPr lang="en-IE" sz="2100" dirty="0">
                <a:latin typeface="Verdana" pitchFamily="34" charset="0"/>
                <a:ea typeface="Verdana" pitchFamily="34" charset="0"/>
                <a:cs typeface="Verdana" pitchFamily="34" charset="0"/>
              </a:rPr>
              <a:t>Annual meetings – Portugal, China, South Africa with commitments from Indonesia, Japan and Ireland</a:t>
            </a:r>
          </a:p>
          <a:p>
            <a:r>
              <a:rPr lang="en-IE" sz="2100" dirty="0">
                <a:latin typeface="Verdana" pitchFamily="34" charset="0"/>
                <a:ea typeface="Verdana" pitchFamily="34" charset="0"/>
                <a:cs typeface="Verdana" pitchFamily="34" charset="0"/>
              </a:rPr>
              <a:t>Growing interest from other consumer focused international organisations in the potential of </a:t>
            </a:r>
            <a:r>
              <a:rPr lang="en-IE" sz="21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FinCoNet</a:t>
            </a:r>
            <a:r>
              <a:rPr lang="en-IE" sz="21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en-I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88640"/>
            <a:ext cx="3600400" cy="1368152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FinCoNet - The International Financial Consumer Protection Organisation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426-D982-4E95-9111-7D62CDBFF77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312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IE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FinCoNet’s Future Progression</a:t>
            </a:r>
            <a:endParaRPr lang="en-IE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988840"/>
            <a:ext cx="8769152" cy="4525963"/>
          </a:xfrm>
        </p:spPr>
        <p:txBody>
          <a:bodyPr>
            <a:normAutofit fontScale="92500" lnSpcReduction="10000"/>
          </a:bodyPr>
          <a:lstStyle/>
          <a:p>
            <a:endParaRPr lang="en-IE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IE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What are the top 3 consumer protection priorities for </a:t>
            </a:r>
            <a:r>
              <a:rPr lang="en-IE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FinCoNet</a:t>
            </a:r>
            <a:r>
              <a:rPr lang="en-IE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over the next few years?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IE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</a:t>
            </a:r>
            <a:r>
              <a:rPr lang="en-IE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are the big challenges facing </a:t>
            </a:r>
            <a:r>
              <a:rPr lang="en-IE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FinCoNet</a:t>
            </a:r>
            <a:r>
              <a:rPr lang="en-IE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over the next few years in the following key areas: 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1" indent="0">
              <a:buNone/>
            </a:pPr>
            <a:r>
              <a:rPr lang="en-IE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strengthening </a:t>
            </a:r>
            <a:r>
              <a:rPr lang="en-IE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the consumer </a:t>
            </a:r>
            <a:r>
              <a:rPr lang="en-IE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protection framework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1" indent="0">
              <a:buNone/>
            </a:pPr>
            <a:r>
              <a:rPr lang="en-IE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setting </a:t>
            </a:r>
            <a:r>
              <a:rPr lang="en-IE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standards and sharing best practice 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1" indent="0">
              <a:buNone/>
            </a:pPr>
            <a:r>
              <a:rPr lang="en-IE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ensuring </a:t>
            </a:r>
            <a:r>
              <a:rPr lang="en-IE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the organisation is fit for future 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1" indent="0">
              <a:buNone/>
            </a:pPr>
            <a:r>
              <a:rPr lang="en-IE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effectively </a:t>
            </a:r>
            <a:r>
              <a:rPr lang="en-IE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influencing and responding to external </a:t>
            </a:r>
            <a:r>
              <a:rPr lang="en-IE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developments </a:t>
            </a:r>
            <a:r>
              <a:rPr lang="en-IE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and </a:t>
            </a:r>
            <a:r>
              <a:rPr lang="en-IE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issues</a:t>
            </a:r>
          </a:p>
          <a:p>
            <a:pPr lvl="1"/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IE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How should </a:t>
            </a:r>
            <a:r>
              <a:rPr lang="en-IE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FinCoNet</a:t>
            </a:r>
            <a:r>
              <a:rPr lang="en-IE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address these?</a:t>
            </a:r>
          </a:p>
          <a:p>
            <a:endParaRPr lang="en-I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88640"/>
            <a:ext cx="3600400" cy="1368152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FinCoNet - The International Financial Consumer Protection Organisation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2426-D982-4E95-9111-7D62CDBFF77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532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573</Words>
  <Application>Microsoft Office PowerPoint</Application>
  <PresentationFormat>On-screen Show (4:3)</PresentationFormat>
  <Paragraphs>82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FinCoNet Annual General Meeting Workshop I: Strategic Priorities  15th October 2015, Cape Town</vt:lpstr>
      <vt:lpstr>Consumer protection – challenges in delivering</vt:lpstr>
      <vt:lpstr>Role of FinCoNet</vt:lpstr>
      <vt:lpstr>Particular Challenges</vt:lpstr>
      <vt:lpstr>What is working well?</vt:lpstr>
      <vt:lpstr>What is working well? (contd.)</vt:lpstr>
      <vt:lpstr>FinCoNet’s Future Progression</vt:lpstr>
    </vt:vector>
  </TitlesOfParts>
  <Company>Central Bank of Ireland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FinCoNet Annual General Meeting   Cape Town 14-16 October 2015</dc:title>
  <dc:creator>Daly Fiona</dc:creator>
  <cp:lastModifiedBy>DAY-HANOTIAUX Sally</cp:lastModifiedBy>
  <cp:revision>24</cp:revision>
  <cp:lastPrinted>2015-10-09T09:49:16Z</cp:lastPrinted>
  <dcterms:created xsi:type="dcterms:W3CDTF">2015-10-06T13:37:54Z</dcterms:created>
  <dcterms:modified xsi:type="dcterms:W3CDTF">2015-10-09T09:49:38Z</dcterms:modified>
</cp:coreProperties>
</file>